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625" r:id="rId2"/>
    <p:sldId id="630" r:id="rId3"/>
    <p:sldId id="698" r:id="rId4"/>
    <p:sldId id="1091" r:id="rId5"/>
    <p:sldId id="1096" r:id="rId6"/>
    <p:sldId id="1092" r:id="rId7"/>
    <p:sldId id="1102" r:id="rId8"/>
    <p:sldId id="1104" r:id="rId9"/>
    <p:sldId id="1106" r:id="rId10"/>
    <p:sldId id="1105" r:id="rId11"/>
    <p:sldId id="1107" r:id="rId12"/>
    <p:sldId id="1103" r:id="rId13"/>
    <p:sldId id="1128" r:id="rId14"/>
    <p:sldId id="1093" r:id="rId15"/>
    <p:sldId id="1099" r:id="rId16"/>
    <p:sldId id="1101" r:id="rId17"/>
    <p:sldId id="1109" r:id="rId18"/>
    <p:sldId id="1110" r:id="rId19"/>
    <p:sldId id="1111" r:id="rId20"/>
    <p:sldId id="1112" r:id="rId21"/>
    <p:sldId id="1113" r:id="rId22"/>
    <p:sldId id="1114" r:id="rId23"/>
    <p:sldId id="1115" r:id="rId24"/>
    <p:sldId id="1116" r:id="rId25"/>
    <p:sldId id="1117" r:id="rId26"/>
    <p:sldId id="1100" r:id="rId27"/>
    <p:sldId id="1108" r:id="rId28"/>
    <p:sldId id="1119" r:id="rId29"/>
    <p:sldId id="1118" r:id="rId30"/>
    <p:sldId id="1120" r:id="rId31"/>
    <p:sldId id="1121" r:id="rId32"/>
    <p:sldId id="1126" r:id="rId33"/>
    <p:sldId id="1127" r:id="rId34"/>
    <p:sldId id="1123" r:id="rId35"/>
    <p:sldId id="1125" r:id="rId36"/>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1" autoAdjust="0"/>
    <p:restoredTop sz="94918" autoAdjust="0"/>
  </p:normalViewPr>
  <p:slideViewPr>
    <p:cSldViewPr snapToObjects="1">
      <p:cViewPr varScale="1">
        <p:scale>
          <a:sx n="85" d="100"/>
          <a:sy n="85" d="100"/>
        </p:scale>
        <p:origin x="678"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79"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01" y="178874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5" y="2225358"/>
            <a:ext cx="4465917" cy="4083379"/>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670473" y="2483895"/>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751340" y="4860166"/>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14</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15</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200329"/>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を移動させる。</a:t>
            </a:r>
            <a:endParaRPr kumimoji="1" lang="en-US" altLang="ja-JP" sz="1800" dirty="0">
              <a:latin typeface="メイリオ" panose="020B0604030504040204" pitchFamily="50" charset="-128"/>
              <a:ea typeface="メイリオ" panose="020B0604030504040204" pitchFamily="50" charset="-128"/>
            </a:endParaRPr>
          </a:p>
        </p:txBody>
      </p:sp>
      <p:pic>
        <p:nvPicPr>
          <p:cNvPr id="1026" name="Picture 2">
            <a:extLst>
              <a:ext uri="{FF2B5EF4-FFF2-40B4-BE49-F238E27FC236}">
                <a16:creationId xmlns:a16="http://schemas.microsoft.com/office/drawing/2014/main" id="{BAD4B06F-C997-451F-A246-A54FEA41B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813" y="2964999"/>
            <a:ext cx="4440862" cy="3538293"/>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41ADEE18-F02C-4FBA-86D9-A0EE9C3F040B}"/>
              </a:ext>
            </a:extLst>
          </p:cNvPr>
          <p:cNvSpPr txBox="1"/>
          <p:nvPr/>
        </p:nvSpPr>
        <p:spPr>
          <a:xfrm>
            <a:off x="158749" y="2959895"/>
            <a:ext cx="4112840" cy="1200329"/>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右図のように、</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で検出したロボット周辺の障害物の地図が現れる。</a:t>
            </a:r>
            <a:endParaRPr kumimoji="1" lang="en-US" altLang="ja-JP" sz="1800" dirty="0">
              <a:latin typeface="メイリオ" panose="020B0604030504040204" pitchFamily="50" charset="-128"/>
              <a:ea typeface="メイリオ" panose="020B0604030504040204" pitchFamily="50" charset="-128"/>
            </a:endParaRPr>
          </a:p>
          <a:p>
            <a:r>
              <a:rPr lang="en-US" altLang="ja-JP" sz="1800" dirty="0" err="1">
                <a:latin typeface="メイリオ" panose="020B0604030504040204" pitchFamily="50" charset="-128"/>
                <a:ea typeface="メイリオ" panose="020B0604030504040204" pitchFamily="50" charset="-128"/>
              </a:rPr>
              <a:t>RasPiMouse</a:t>
            </a:r>
            <a:r>
              <a:rPr lang="ja-JP" altLang="en-US" sz="1800" dirty="0">
                <a:latin typeface="メイリオ" panose="020B0604030504040204" pitchFamily="50" charset="-128"/>
                <a:ea typeface="メイリオ" panose="020B0604030504040204" pitchFamily="50" charset="-128"/>
              </a:rPr>
              <a:t>を移動させ、より広範囲の地図を作成する。</a:t>
            </a:r>
            <a:endParaRPr lang="en-US" altLang="ja-JP" sz="1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51B8CF64-60BB-4FDC-BFB1-D9F3123F5BDA}"/>
              </a:ext>
            </a:extLst>
          </p:cNvPr>
          <p:cNvSpPr txBox="1"/>
          <p:nvPr/>
        </p:nvSpPr>
        <p:spPr>
          <a:xfrm>
            <a:off x="161028" y="4822866"/>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ある程度まで地図ができたら、地図を保存する。地図は</a:t>
            </a:r>
            <a:r>
              <a:rPr kumimoji="1" lang="en-US" altLang="ja-JP" sz="1800" dirty="0" err="1">
                <a:latin typeface="メイリオ" panose="020B0604030504040204" pitchFamily="50" charset="-128"/>
                <a:ea typeface="メイリオ" panose="020B0604030504040204" pitchFamily="50" charset="-128"/>
              </a:rPr>
              <a:t>yaml</a:t>
            </a:r>
            <a:r>
              <a:rPr kumimoji="1" lang="ja-JP" altLang="en-US" sz="1800" dirty="0">
                <a:latin typeface="メイリオ" panose="020B0604030504040204" pitchFamily="50" charset="-128"/>
                <a:ea typeface="メイリオ" panose="020B0604030504040204" pitchFamily="50" charset="-128"/>
              </a:rPr>
              <a:t>ファイルと</a:t>
            </a:r>
            <a:r>
              <a:rPr kumimoji="1" lang="en-US" altLang="ja-JP" sz="1800" dirty="0" err="1">
                <a:latin typeface="メイリオ" panose="020B0604030504040204" pitchFamily="50" charset="-128"/>
                <a:ea typeface="メイリオ" panose="020B0604030504040204" pitchFamily="50" charset="-128"/>
              </a:rPr>
              <a:t>png</a:t>
            </a:r>
            <a:r>
              <a:rPr kumimoji="1" lang="ja-JP" altLang="en-US" sz="1800" dirty="0">
                <a:latin typeface="メイリオ" panose="020B0604030504040204" pitchFamily="50" charset="-128"/>
                <a:ea typeface="メイリオ" panose="020B0604030504040204" pitchFamily="50" charset="-128"/>
              </a:rPr>
              <a:t>ファイルから構成される。このファイルは後述の</a:t>
            </a:r>
            <a:r>
              <a:rPr kumimoji="1" lang="en-US" altLang="ja-JP" sz="1800" dirty="0" err="1">
                <a:latin typeface="メイリオ" panose="020B0604030504040204" pitchFamily="50" charset="-128"/>
                <a:ea typeface="メイリオ" panose="020B0604030504040204" pitchFamily="50" charset="-128"/>
              </a:rPr>
              <a:t>MapServer</a:t>
            </a:r>
            <a:r>
              <a:rPr kumimoji="1" lang="ja-JP" altLang="en-US" sz="1800" dirty="0">
                <a:latin typeface="メイリオ" panose="020B0604030504040204" pitchFamily="50" charset="-128"/>
                <a:ea typeface="メイリオ" panose="020B0604030504040204" pitchFamily="50" charset="-128"/>
              </a:rPr>
              <a:t> </a:t>
            </a:r>
            <a:r>
              <a:rPr kumimoji="1" lang="en-US" altLang="ja-JP" sz="1800" dirty="0">
                <a:latin typeface="メイリオ" panose="020B0604030504040204" pitchFamily="50" charset="-128"/>
                <a:ea typeface="メイリオ" panose="020B0604030504040204" pitchFamily="50" charset="-128"/>
              </a:rPr>
              <a:t>RTC</a:t>
            </a:r>
            <a:r>
              <a:rPr kumimoji="1" lang="ja-JP" altLang="en-US" sz="1800" dirty="0">
                <a:latin typeface="メイリオ" panose="020B0604030504040204" pitchFamily="50" charset="-128"/>
                <a:ea typeface="メイリオ" panose="020B0604030504040204" pitchFamily="50" charset="-128"/>
              </a:rPr>
              <a:t>の入力となる。</a:t>
            </a:r>
            <a:endParaRPr kumimoji="1" lang="en-US" altLang="ja-JP" sz="1800" dirty="0">
              <a:latin typeface="メイリオ" panose="020B0604030504040204" pitchFamily="50" charset="-128"/>
              <a:ea typeface="メイリオ" panose="020B0604030504040204" pitchFamily="50" charset="-128"/>
            </a:endParaRPr>
          </a:p>
        </p:txBody>
      </p:sp>
      <p:sp>
        <p:nvSpPr>
          <p:cNvPr id="21" name="矢印: 下 20">
            <a:extLst>
              <a:ext uri="{FF2B5EF4-FFF2-40B4-BE49-F238E27FC236}">
                <a16:creationId xmlns:a16="http://schemas.microsoft.com/office/drawing/2014/main" id="{046C251B-7CA6-404F-8D35-BC65DFC3B63B}"/>
              </a:ext>
            </a:extLst>
          </p:cNvPr>
          <p:cNvSpPr/>
          <p:nvPr/>
        </p:nvSpPr>
        <p:spPr>
          <a:xfrm>
            <a:off x="1894733" y="2387699"/>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A852DF36-B88D-4327-BD9A-513E723EF37C}"/>
              </a:ext>
            </a:extLst>
          </p:cNvPr>
          <p:cNvSpPr/>
          <p:nvPr/>
        </p:nvSpPr>
        <p:spPr>
          <a:xfrm>
            <a:off x="1899243" y="4335652"/>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746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NavigationManager</a:t>
            </a:r>
            <a:r>
              <a:rPr lang="ja-JP" altLang="en-US" sz="2800" dirty="0"/>
              <a:t>の起動</a:t>
            </a:r>
            <a:endParaRPr lang="en-US" altLang="ja-JP" sz="2800" dirty="0"/>
          </a:p>
          <a:p>
            <a:pPr lvl="1"/>
            <a:r>
              <a:rPr lang="en-US" altLang="ja-JP" sz="2400" dirty="0"/>
              <a:t>RTM_Tutorial.zip</a:t>
            </a:r>
            <a:r>
              <a:rPr lang="ja-JP" altLang="en-US" sz="2400" dirty="0"/>
              <a:t>を展開したフォルダ内の</a:t>
            </a:r>
            <a:r>
              <a:rPr lang="en-US" altLang="ja-JP" sz="2400" b="1" dirty="0">
                <a:solidFill>
                  <a:srgbClr val="FF0000"/>
                </a:solidFill>
              </a:rPr>
              <a:t>Navigation</a:t>
            </a:r>
            <a:r>
              <a:rPr lang="ja-JP" altLang="en-US" sz="2400" dirty="0"/>
              <a:t>フォルダ</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052" name="Picture 4" descr="/jp/node/7098">
            <a:extLst>
              <a:ext uri="{FF2B5EF4-FFF2-40B4-BE49-F238E27FC236}">
                <a16:creationId xmlns:a16="http://schemas.microsoft.com/office/drawing/2014/main" id="{7011C71F-177F-4EFD-AABC-A11F7FD5B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775" y="4142643"/>
            <a:ext cx="3510390" cy="262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20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の起動を下記人したら「</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(RT</a:t>
            </a:r>
            <a:r>
              <a:rPr lang="ja-JP" altLang="en-US" sz="1600" kern="0" dirty="0">
                <a:solidFill>
                  <a:srgbClr val="5F5F5F"/>
                </a:solidFill>
              </a:rPr>
              <a:t>ミドルウェア応用実習、</a:t>
            </a:r>
            <a:r>
              <a:rPr lang="en-US" altLang="ja-JP" sz="1600" kern="0" dirty="0">
                <a:solidFill>
                  <a:srgbClr val="5F5F5F"/>
                </a:solidFill>
              </a:rPr>
              <a:t>Raspberry Pi Mouse)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https://openrtm.org/openrtm/ja/node/6586</a:t>
            </a:r>
            <a:endParaRPr lang="en-US" altLang="ja-JP" sz="1200" kern="0" dirty="0">
              <a:solidFill>
                <a:srgbClr val="5F5F5F"/>
              </a:solidFill>
            </a:endParaRPr>
          </a:p>
        </p:txBody>
      </p:sp>
      <p:pic>
        <p:nvPicPr>
          <p:cNvPr id="2" name="図 1">
            <a:extLst>
              <a:ext uri="{FF2B5EF4-FFF2-40B4-BE49-F238E27FC236}">
                <a16:creationId xmlns:a16="http://schemas.microsoft.com/office/drawing/2014/main" id="{8D2B167E-C957-41CF-B1FD-476776427DF7}"/>
              </a:ext>
            </a:extLst>
          </p:cNvPr>
          <p:cNvPicPr>
            <a:picLocks noChangeAspect="1"/>
          </p:cNvPicPr>
          <p:nvPr/>
        </p:nvPicPr>
        <p:blipFill>
          <a:blip r:embed="rId3"/>
          <a:stretch>
            <a:fillRect/>
          </a:stretch>
        </p:blipFill>
        <p:spPr>
          <a:xfrm>
            <a:off x="3554990" y="2416576"/>
            <a:ext cx="5500246" cy="4401366"/>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842744344"/>
              </p:ext>
            </p:extLst>
          </p:nvPr>
        </p:nvGraphicFramePr>
        <p:xfrm>
          <a:off x="205136" y="5004797"/>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mapperService</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mn-lt"/>
                          <a:ea typeface="+mn-ea"/>
                          <a:cs typeface="+mn-cs"/>
                        </a:rPr>
                        <a:t>Mapper_MRPT0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gridMapper</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ヒラギノ角ゴ Pro W3"/>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currentPose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Mapper_MRPT0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estimatedPose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targetVelocity</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RaspberryPiMouseRTC0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target_velocity_in</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5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dirty="0"/>
              <a:t>つのスイッチのうちの外側のスイッチ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Tree>
    <p:extLst>
      <p:ext uri="{BB962C8B-B14F-4D97-AF65-F5344CB8AC3E}">
        <p14:creationId xmlns:p14="http://schemas.microsoft.com/office/powerpoint/2010/main" val="1849383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mapper">
            <a:hlinkClick r:id="" action="ppaction://media"/>
            <a:extLst>
              <a:ext uri="{FF2B5EF4-FFF2-40B4-BE49-F238E27FC236}">
                <a16:creationId xmlns:a16="http://schemas.microsoft.com/office/drawing/2014/main" id="{D8A10E2A-30BC-47AC-B995-D300247749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426320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dirty="0">
                <a:solidFill>
                  <a:srgbClr val="FF0000"/>
                </a:solidFill>
              </a:rPr>
              <a:t>Save Mapping</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2771800" y="4827892"/>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a:t>
            </a:r>
            <a:r>
              <a:rPr lang="ja-JP" altLang="en-US" sz="2400" dirty="0">
                <a:solidFill>
                  <a:srgbClr val="FF0000"/>
                </a:solidFill>
              </a:rPr>
              <a:t>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
        <p:nvSpPr>
          <p:cNvPr id="8" name="正方形/長方形 7">
            <a:extLst>
              <a:ext uri="{FF2B5EF4-FFF2-40B4-BE49-F238E27FC236}">
                <a16:creationId xmlns:a16="http://schemas.microsoft.com/office/drawing/2014/main" id="{ECCE98E0-6C4D-4345-A2E0-4E83D45CF34D}"/>
              </a:ext>
            </a:extLst>
          </p:cNvPr>
          <p:cNvSpPr/>
          <p:nvPr/>
        </p:nvSpPr>
        <p:spPr>
          <a:xfrm>
            <a:off x="4662010" y="3751957"/>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6FEC11E6-C9CC-4470-8582-C47DCFFD5F37}"/>
              </a:ext>
            </a:extLst>
          </p:cNvPr>
          <p:cNvSpPr/>
          <p:nvPr/>
        </p:nvSpPr>
        <p:spPr>
          <a:xfrm>
            <a:off x="6250805" y="2925066"/>
            <a:ext cx="1744540" cy="865188"/>
          </a:xfrm>
          <a:prstGeom prst="wedgeRoundRectCallout">
            <a:avLst>
              <a:gd name="adj1" fmla="val -112658"/>
              <a:gd name="adj2" fmla="val 5493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開くボタンを押すと保存される。</a:t>
            </a:r>
            <a:endParaRPr kumimoji="1" lang="ja-JP" altLang="en-US" dirty="0">
              <a:solidFill>
                <a:schemeClr val="tx1"/>
              </a:solidFill>
            </a:endParaRPr>
          </a:p>
        </p:txBody>
      </p:sp>
    </p:spTree>
    <p:extLst>
      <p:ext uri="{BB962C8B-B14F-4D97-AF65-F5344CB8AC3E}">
        <p14:creationId xmlns:p14="http://schemas.microsoft.com/office/powerpoint/2010/main" val="1287195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26</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a:extLst>
              <a:ext uri="{FF2B5EF4-FFF2-40B4-BE49-F238E27FC236}">
                <a16:creationId xmlns:a16="http://schemas.microsoft.com/office/drawing/2014/main" id="{19595548-F4A4-4D8C-BA0D-6DCD3A11FDAC}"/>
              </a:ext>
            </a:extLst>
          </p:cNvPr>
          <p:cNvSpPr txBox="1"/>
          <p:nvPr/>
        </p:nvSpPr>
        <p:spPr>
          <a:xfrm>
            <a:off x="397787" y="5374136"/>
            <a:ext cx="4112840" cy="923330"/>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現在の場所から、目的位置までの経路を生成、移動ロボットが自律的に移動する。</a:t>
            </a: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97787" y="3998928"/>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経路生成と移動を行うコンポーネントを新たに起動し、地図内に適当な目的位置を指定する（右図）。</a:t>
            </a:r>
            <a:endParaRPr kumimoji="1" lang="en-US" altLang="ja-JP" sz="18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505100" y="1135208"/>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567222" y="103577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285" y="687555"/>
            <a:ext cx="3198097" cy="1592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334945" y="59492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39304" y="342511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1975288" y="489518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a:extLst>
              <a:ext uri="{FF2B5EF4-FFF2-40B4-BE49-F238E27FC236}">
                <a16:creationId xmlns:a16="http://schemas.microsoft.com/office/drawing/2014/main" id="{B5FE43A6-07AE-4B0F-A5F4-5B6E49054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980" y="2439054"/>
            <a:ext cx="3809402" cy="3035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2C8A71B-B3C0-49D3-A1DB-178DE17CF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681" y="3767928"/>
            <a:ext cx="2381042" cy="2807497"/>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DB2E4687-1132-4278-A715-B5329410D581}"/>
              </a:ext>
            </a:extLst>
          </p:cNvPr>
          <p:cNvSpPr txBox="1"/>
          <p:nvPr/>
        </p:nvSpPr>
        <p:spPr>
          <a:xfrm>
            <a:off x="479604" y="2346998"/>
            <a:ext cx="4112840" cy="923330"/>
          </a:xfrm>
          <a:prstGeom prst="rect">
            <a:avLst/>
          </a:prstGeom>
          <a:noFill/>
        </p:spPr>
        <p:txBody>
          <a:bodyPr wrap="square" rtlCol="0">
            <a:spAutoFit/>
          </a:bodyPr>
          <a:lstStyle/>
          <a:p>
            <a:r>
              <a:rPr lang="en-US" altLang="ja-JP" sz="1800" dirty="0" err="1">
                <a:latin typeface="メイリオ" panose="020B0604030504040204" pitchFamily="50" charset="-128"/>
                <a:ea typeface="メイリオ" panose="020B0604030504040204" pitchFamily="50" charset="-128"/>
              </a:rPr>
              <a:t>MapServer</a:t>
            </a:r>
            <a:r>
              <a:rPr lang="ja-JP" altLang="en-US" sz="1800" dirty="0">
                <a:latin typeface="メイリオ" panose="020B0604030504040204" pitchFamily="50" charset="-128"/>
                <a:ea typeface="メイリオ" panose="020B0604030504040204" pitchFamily="50" charset="-128"/>
              </a:rPr>
              <a:t>に作成した地図（ファイル名）を</a:t>
            </a:r>
            <a:r>
              <a:rPr lang="en-US" altLang="ja-JP" sz="1800" dirty="0">
                <a:latin typeface="メイリオ" panose="020B0604030504040204" pitchFamily="50" charset="-128"/>
                <a:ea typeface="メイリオ" panose="020B0604030504040204" pitchFamily="50" charset="-128"/>
              </a:rPr>
              <a:t>Configuration</a:t>
            </a:r>
            <a:r>
              <a:rPr lang="ja-JP" altLang="en-US" sz="1800" dirty="0">
                <a:latin typeface="メイリオ" panose="020B0604030504040204" pitchFamily="50" charset="-128"/>
                <a:ea typeface="メイリオ" panose="020B0604030504040204" pitchFamily="50" charset="-128"/>
              </a:rPr>
              <a:t>パラメータで与え、自己位置推定に利用する。</a:t>
            </a:r>
            <a:endParaRPr lang="en-US" altLang="ja-JP" sz="1800" dirty="0">
              <a:latin typeface="メイリオ" panose="020B0604030504040204" pitchFamily="50" charset="-128"/>
              <a:ea typeface="メイリオ" panose="020B0604030504040204" pitchFamily="50" charset="-128"/>
            </a:endParaRPr>
          </a:p>
        </p:txBody>
      </p:sp>
      <p:sp>
        <p:nvSpPr>
          <p:cNvPr id="21" name="矢印: 下 20">
            <a:extLst>
              <a:ext uri="{FF2B5EF4-FFF2-40B4-BE49-F238E27FC236}">
                <a16:creationId xmlns:a16="http://schemas.microsoft.com/office/drawing/2014/main" id="{9AFDF8CB-756E-4FD0-B3A7-88212B6821FA}"/>
              </a:ext>
            </a:extLst>
          </p:cNvPr>
          <p:cNvSpPr/>
          <p:nvPr/>
        </p:nvSpPr>
        <p:spPr>
          <a:xfrm>
            <a:off x="2070929" y="1994487"/>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B45687E-4DD9-41DA-98B8-BC91DAD06D67}"/>
              </a:ext>
            </a:extLst>
          </p:cNvPr>
          <p:cNvSpPr txBox="1"/>
          <p:nvPr/>
        </p:nvSpPr>
        <p:spPr>
          <a:xfrm>
            <a:off x="6927136" y="5712138"/>
            <a:ext cx="1866075" cy="646331"/>
          </a:xfrm>
          <a:prstGeom prst="rect">
            <a:avLst/>
          </a:prstGeom>
          <a:noFill/>
        </p:spPr>
        <p:txBody>
          <a:bodyPr wrap="square" rtlCol="0">
            <a:spAutoFit/>
          </a:bodyPr>
          <a:lstStyle/>
          <a:p>
            <a:pPr algn="ctr"/>
            <a:r>
              <a:rPr lang="ja-JP" altLang="en-US" sz="1800" dirty="0">
                <a:latin typeface="メイリオ" panose="020B0604030504040204" pitchFamily="50" charset="-128"/>
                <a:ea typeface="メイリオ" panose="020B0604030504040204" pitchFamily="50" charset="-128"/>
              </a:rPr>
              <a:t>目的地の位置と</a:t>
            </a:r>
            <a:endParaRPr lang="en-US" altLang="ja-JP" sz="1800" dirty="0">
              <a:latin typeface="メイリオ" panose="020B0604030504040204" pitchFamily="50" charset="-128"/>
              <a:ea typeface="メイリオ" panose="020B0604030504040204" pitchFamily="50" charset="-128"/>
            </a:endParaRPr>
          </a:p>
          <a:p>
            <a:pPr algn="ctr"/>
            <a:r>
              <a:rPr lang="ja-JP" altLang="en-US" sz="1800" dirty="0">
                <a:latin typeface="メイリオ" panose="020B0604030504040204" pitchFamily="50" charset="-128"/>
                <a:ea typeface="メイリオ" panose="020B0604030504040204" pitchFamily="50" charset="-128"/>
              </a:rPr>
              <a:t>向きを指定する</a:t>
            </a:r>
          </a:p>
        </p:txBody>
      </p:sp>
    </p:spTree>
    <p:extLst>
      <p:ext uri="{BB962C8B-B14F-4D97-AF65-F5344CB8AC3E}">
        <p14:creationId xmlns:p14="http://schemas.microsoft.com/office/powerpoint/2010/main" val="345308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980254"/>
          </a:xfrm>
        </p:spPr>
        <p:txBody>
          <a:bodyPr/>
          <a:lstStyle/>
          <a:p>
            <a:r>
              <a:rPr lang="en-US" altLang="ja-JP" sz="2800" dirty="0"/>
              <a:t>Navigation</a:t>
            </a:r>
            <a:r>
              <a:rPr lang="ja-JP" altLang="en-US" sz="2800" dirty="0"/>
              <a:t>フォルダ</a:t>
            </a:r>
            <a:endParaRPr lang="en-US" altLang="ja-JP" sz="28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spTree>
    <p:extLst>
      <p:ext uri="{BB962C8B-B14F-4D97-AF65-F5344CB8AC3E}">
        <p14:creationId xmlns:p14="http://schemas.microsoft.com/office/powerpoint/2010/main" val="2799649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9AA18888-5394-4CB5-AEFC-F46F2A5BA83B}"/>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7" name="正方形/長方形 6">
            <a:extLst>
              <a:ext uri="{FF2B5EF4-FFF2-40B4-BE49-F238E27FC236}">
                <a16:creationId xmlns:a16="http://schemas.microsoft.com/office/drawing/2014/main" id="{C19802B1-5F3F-4F58-B61F-7800F1DFE688}"/>
              </a:ext>
            </a:extLst>
          </p:cNvPr>
          <p:cNvSpPr/>
          <p:nvPr/>
        </p:nvSpPr>
        <p:spPr>
          <a:xfrm>
            <a:off x="1601670" y="2416566"/>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3"/>
          <a:stretch>
            <a:fillRect/>
          </a:stretch>
        </p:blipFill>
        <p:spPr>
          <a:xfrm>
            <a:off x="6152067" y="4284095"/>
            <a:ext cx="2065338" cy="2486350"/>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589335822"/>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pic>
        <p:nvPicPr>
          <p:cNvPr id="8" name="図 7">
            <a:extLst>
              <a:ext uri="{FF2B5EF4-FFF2-40B4-BE49-F238E27FC236}">
                <a16:creationId xmlns:a16="http://schemas.microsoft.com/office/drawing/2014/main" id="{00D95377-51E4-48D3-A2C5-C15EB0668E5A}"/>
              </a:ext>
            </a:extLst>
          </p:cNvPr>
          <p:cNvPicPr>
            <a:picLocks noChangeAspect="1"/>
          </p:cNvPicPr>
          <p:nvPr/>
        </p:nvPicPr>
        <p:blipFill>
          <a:blip r:embed="rId4"/>
          <a:stretch>
            <a:fillRect/>
          </a:stretch>
        </p:blipFill>
        <p:spPr>
          <a:xfrm>
            <a:off x="1037631" y="4314230"/>
            <a:ext cx="2056078" cy="2429446"/>
          </a:xfrm>
          <a:prstGeom prst="rect">
            <a:avLst/>
          </a:prstGeom>
        </p:spPr>
      </p:pic>
      <p:sp>
        <p:nvSpPr>
          <p:cNvPr id="13" name="吹き出し: 角を丸めた四角形 12">
            <a:extLst>
              <a:ext uri="{FF2B5EF4-FFF2-40B4-BE49-F238E27FC236}">
                <a16:creationId xmlns:a16="http://schemas.microsoft.com/office/drawing/2014/main" id="{32E04D0A-0E15-472A-828F-6D37623F9235}"/>
              </a:ext>
            </a:extLst>
          </p:cNvPr>
          <p:cNvSpPr/>
          <p:nvPr/>
        </p:nvSpPr>
        <p:spPr>
          <a:xfrm>
            <a:off x="-1" y="5454225"/>
            <a:ext cx="1511605" cy="1121200"/>
          </a:xfrm>
          <a:prstGeom prst="wedgeRoundRectCallout">
            <a:avLst>
              <a:gd name="adj1" fmla="val 81870"/>
              <a:gd name="adj2" fmla="val -403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適当な場所を</a:t>
            </a:r>
            <a:endParaRPr lang="en-US" altLang="ja-JP" dirty="0">
              <a:solidFill>
                <a:schemeClr val="tx1"/>
              </a:solidFill>
            </a:endParaRPr>
          </a:p>
          <a:p>
            <a:pPr algn="ctr"/>
            <a:r>
              <a:rPr lang="ja-JP" altLang="en-US" dirty="0">
                <a:solidFill>
                  <a:schemeClr val="tx1"/>
                </a:solidFill>
              </a:rPr>
              <a:t>クリックすると中心から延びる赤い線の角度が変化する</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ADDEB846-0813-4DD3-9268-139DC7E39A83}"/>
              </a:ext>
            </a:extLst>
          </p:cNvPr>
          <p:cNvSpPr/>
          <p:nvPr/>
        </p:nvSpPr>
        <p:spPr>
          <a:xfrm>
            <a:off x="3165841" y="6244223"/>
            <a:ext cx="1631184" cy="503238"/>
          </a:xfrm>
          <a:prstGeom prst="wedgeRoundRectCallout">
            <a:avLst>
              <a:gd name="adj1" fmla="val -56906"/>
              <a:gd name="adj2" fmla="val 3080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角度を設定したら</a:t>
            </a:r>
            <a:r>
              <a:rPr lang="en-US" altLang="ja-JP" dirty="0">
                <a:solidFill>
                  <a:schemeClr val="tx1"/>
                </a:solidFill>
              </a:rPr>
              <a:t>OK</a:t>
            </a:r>
            <a:r>
              <a:rPr lang="ja-JP" altLang="en-US" dirty="0">
                <a:solidFill>
                  <a:schemeClr val="tx1"/>
                </a:solidFill>
              </a:rPr>
              <a:t>をクリックする</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92C2D997-17A4-40EE-AD3D-5EA073D7A157}"/>
              </a:ext>
            </a:extLst>
          </p:cNvPr>
          <p:cNvSpPr/>
          <p:nvPr/>
        </p:nvSpPr>
        <p:spPr>
          <a:xfrm>
            <a:off x="271324" y="3167392"/>
            <a:ext cx="2959465" cy="523220"/>
          </a:xfrm>
          <a:prstGeom prst="rect">
            <a:avLst/>
          </a:prstGeom>
          <a:solidFill>
            <a:schemeClr val="bg1"/>
          </a:solidFill>
          <a:ln>
            <a:solidFill>
              <a:schemeClr val="tx1"/>
            </a:solidFill>
          </a:ln>
        </p:spPr>
        <p:txBody>
          <a:bodyPr wrap="none">
            <a:spAutoFit/>
          </a:bodyPr>
          <a:lstStyle/>
          <a:p>
            <a:r>
              <a:rPr lang="ja-JP" altLang="en-US" dirty="0"/>
              <a:t>地図の白い範囲</a:t>
            </a:r>
            <a:r>
              <a:rPr lang="en-US" altLang="ja-JP" dirty="0"/>
              <a:t>(</a:t>
            </a:r>
            <a:r>
              <a:rPr lang="ja-JP" altLang="en-US" dirty="0"/>
              <a:t>障害物のない範囲</a:t>
            </a:r>
            <a:r>
              <a:rPr lang="en-US" altLang="ja-JP" dirty="0"/>
              <a:t>)</a:t>
            </a:r>
          </a:p>
          <a:p>
            <a:r>
              <a:rPr lang="ja-JP" altLang="en-US" dirty="0"/>
              <a:t>のどこかをクリックする</a:t>
            </a:r>
          </a:p>
        </p:txBody>
      </p:sp>
    </p:spTree>
    <p:extLst>
      <p:ext uri="{BB962C8B-B14F-4D97-AF65-F5344CB8AC3E}">
        <p14:creationId xmlns:p14="http://schemas.microsoft.com/office/powerpoint/2010/main" val="2204587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pathplan">
            <a:hlinkClick r:id="" action="ppaction://media"/>
            <a:extLst>
              <a:ext uri="{FF2B5EF4-FFF2-40B4-BE49-F238E27FC236}">
                <a16:creationId xmlns:a16="http://schemas.microsoft.com/office/drawing/2014/main" id="{F731C221-29CD-45F6-916C-835928CDB8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41661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光を発し対象物までの距離を測定反るセンタ</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RasPiMouse</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960882"/>
            <a:ext cx="5485714" cy="2742857"/>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865188"/>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346395"/>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336670"/>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341730"/>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761330"/>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p:nvPr/>
        </p:nvCxnSpPr>
        <p:spPr>
          <a:xfrm flipH="1" flipV="1">
            <a:off x="2363607" y="1971047"/>
            <a:ext cx="869338" cy="1790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1069557" y="3553691"/>
            <a:ext cx="1803348" cy="567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988840"/>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マウス底面のねじをはずす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スペーサーを回して外す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1012382" y="1866434"/>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806470" y="24161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736685" y="3549114"/>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221850" y="356762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76845" y="24005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4617005"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5050112"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6684772"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34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42505</TotalTime>
  <Words>1708</Words>
  <Application>Microsoft Office PowerPoint</Application>
  <PresentationFormat>画面に合わせる (4:3)</PresentationFormat>
  <Paragraphs>350</Paragraphs>
  <Slides>35</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35</vt:i4>
      </vt:variant>
    </vt:vector>
  </HeadingPairs>
  <TitlesOfParts>
    <vt:vector size="40" baseType="lpstr">
      <vt:lpstr>ヒラギノ角ゴ Pro W3</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1305</cp:revision>
  <cp:lastPrinted>2019-05-31T00:39:06Z</cp:lastPrinted>
  <dcterms:created xsi:type="dcterms:W3CDTF">2005-10-20T13:06:43Z</dcterms:created>
  <dcterms:modified xsi:type="dcterms:W3CDTF">2021-06-01T09:42:46Z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2021-05-13T06:03:50.9513034Z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f9002529-4af3-46f9-b6d5-f255c0eb59c8</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